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Helios" charset="1" panose="020B0504020202020204"/>
      <p:regular r:id="rId10"/>
    </p:embeddedFont>
    <p:embeddedFont>
      <p:font typeface="Helios Bold" charset="1" panose="020B0704020202020204"/>
      <p:regular r:id="rId11"/>
    </p:embeddedFont>
    <p:embeddedFont>
      <p:font typeface="Helios Italics" charset="1" panose="020B0503020202090204"/>
      <p:regular r:id="rId12"/>
    </p:embeddedFont>
    <p:embeddedFont>
      <p:font typeface="Helios Bold Italics" charset="1" panose="020B0703020202090204"/>
      <p:regular r:id="rId13"/>
    </p:embeddedFont>
    <p:embeddedFont>
      <p:font typeface="Klein" charset="1" panose="02000503060000020004"/>
      <p:regular r:id="rId14"/>
    </p:embeddedFont>
    <p:embeddedFont>
      <p:font typeface="Klein Bold" charset="1" panose="02000503060000020004"/>
      <p:regular r:id="rId15"/>
    </p:embeddedFont>
    <p:embeddedFont>
      <p:font typeface="Klein Italics" charset="1" panose="02000503060000020004"/>
      <p:regular r:id="rId16"/>
    </p:embeddedFont>
    <p:embeddedFont>
      <p:font typeface="Klein Bold Italics" charset="1" panose="02000503060000020004"/>
      <p:regular r:id="rId17"/>
    </p:embeddedFont>
    <p:embeddedFont>
      <p:font typeface="Klein Thin" charset="1" panose="02000503060000020004"/>
      <p:regular r:id="rId18"/>
    </p:embeddedFont>
    <p:embeddedFont>
      <p:font typeface="Klein Thin Italics" charset="1" panose="02000503060000020004"/>
      <p:regular r:id="rId19"/>
    </p:embeddedFont>
    <p:embeddedFont>
      <p:font typeface="Klein Heavy" charset="1" panose="02000503060000020004"/>
      <p:regular r:id="rId20"/>
    </p:embeddedFont>
    <p:embeddedFont>
      <p:font typeface="Klein Heavy Italics" charset="1" panose="02000503060000020004"/>
      <p:regular r:id="rId21"/>
    </p:embeddedFont>
    <p:embeddedFont>
      <p:font typeface="Telegraf" charset="1" panose="00000500000000000000"/>
      <p:regular r:id="rId22"/>
    </p:embeddedFont>
    <p:embeddedFont>
      <p:font typeface="Telegraf Bold" charset="1" panose="00000800000000000000"/>
      <p:regular r:id="rId23"/>
    </p:embeddedFont>
    <p:embeddedFont>
      <p:font typeface="Telegraf Extra-Light" charset="1" panose="00000300000000000000"/>
      <p:regular r:id="rId24"/>
    </p:embeddedFont>
    <p:embeddedFont>
      <p:font typeface="Telegraf Medium" charset="1" panose="00000600000000000000"/>
      <p:regular r:id="rId25"/>
    </p:embeddedFont>
    <p:embeddedFont>
      <p:font typeface="Telegraf Ultra-Bold" charset="1" panose="00000900000000000000"/>
      <p:regular r:id="rId26"/>
    </p:embeddedFont>
    <p:embeddedFont>
      <p:font typeface="Telegraf Heavy" charset="1" panose="00000A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jpeg" Type="http://schemas.openxmlformats.org/officeDocument/2006/relationships/image"/><Relationship Id="rId5" Target="../media/image19.jpeg" Type="http://schemas.openxmlformats.org/officeDocument/2006/relationships/image"/><Relationship Id="rId6" Target="../media/image2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9.jpe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927" y="-4280359"/>
            <a:ext cx="10812392" cy="10812392"/>
          </a:xfrm>
          <a:custGeom>
            <a:avLst/>
            <a:gdLst/>
            <a:ahLst/>
            <a:cxnLst/>
            <a:rect r="r" b="b" t="t" l="l"/>
            <a:pathLst>
              <a:path h="10812392" w="10812392">
                <a:moveTo>
                  <a:pt x="0" y="0"/>
                </a:moveTo>
                <a:lnTo>
                  <a:pt x="10812393" y="0"/>
                </a:lnTo>
                <a:lnTo>
                  <a:pt x="10812393" y="10812392"/>
                </a:lnTo>
                <a:lnTo>
                  <a:pt x="0" y="108123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160224" y="1198765"/>
            <a:ext cx="5034528" cy="415179"/>
          </a:xfrm>
          <a:prstGeom prst="rect">
            <a:avLst/>
          </a:prstGeom>
        </p:spPr>
        <p:txBody>
          <a:bodyPr anchor="t" rtlCol="false" tIns="0" lIns="0" bIns="0" rIns="0">
            <a:spAutoFit/>
          </a:bodyPr>
          <a:lstStyle/>
          <a:p>
            <a:pPr>
              <a:lnSpc>
                <a:spcPts val="3361"/>
              </a:lnSpc>
              <a:spcBef>
                <a:spcPct val="0"/>
              </a:spcBef>
            </a:pPr>
            <a:r>
              <a:rPr lang="en-US" sz="2401">
                <a:solidFill>
                  <a:srgbClr val="F4F4F4"/>
                </a:solidFill>
                <a:latin typeface="Helios"/>
              </a:rPr>
              <a:t>EXCEL REALTY &amp; MORTGAGE</a:t>
            </a:r>
          </a:p>
        </p:txBody>
      </p:sp>
      <p:sp>
        <p:nvSpPr>
          <p:cNvPr name="Freeform 4" id="4"/>
          <p:cNvSpPr/>
          <p:nvPr/>
        </p:nvSpPr>
        <p:spPr>
          <a:xfrm flipH="false" flipV="false" rot="0">
            <a:off x="-3407200" y="4432068"/>
            <a:ext cx="5764383" cy="5764383"/>
          </a:xfrm>
          <a:custGeom>
            <a:avLst/>
            <a:gdLst/>
            <a:ahLst/>
            <a:cxnLst/>
            <a:rect r="r" b="b" t="t" l="l"/>
            <a:pathLst>
              <a:path h="5764383" w="5764383">
                <a:moveTo>
                  <a:pt x="0" y="0"/>
                </a:moveTo>
                <a:lnTo>
                  <a:pt x="5764383" y="0"/>
                </a:lnTo>
                <a:lnTo>
                  <a:pt x="5764383" y="5764383"/>
                </a:lnTo>
                <a:lnTo>
                  <a:pt x="0" y="5764383"/>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57078" y="7902203"/>
            <a:ext cx="5764383" cy="5764383"/>
          </a:xfrm>
          <a:custGeom>
            <a:avLst/>
            <a:gdLst/>
            <a:ahLst/>
            <a:cxnLst/>
            <a:rect r="r" b="b" t="t" l="l"/>
            <a:pathLst>
              <a:path h="5764383" w="5764383">
                <a:moveTo>
                  <a:pt x="0" y="0"/>
                </a:moveTo>
                <a:lnTo>
                  <a:pt x="5764383" y="0"/>
                </a:lnTo>
                <a:lnTo>
                  <a:pt x="5764383" y="5764382"/>
                </a:lnTo>
                <a:lnTo>
                  <a:pt x="0" y="5764382"/>
                </a:lnTo>
                <a:lnTo>
                  <a:pt x="0" y="0"/>
                </a:lnTo>
                <a:close/>
              </a:path>
            </a:pathLst>
          </a:custGeom>
          <a:blipFill>
            <a:blip r:embed="rId2">
              <a:alphaModFix amt="80000"/>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8278791" y="3077262"/>
            <a:ext cx="8115300" cy="4132476"/>
            <a:chOff x="0" y="0"/>
            <a:chExt cx="10820400" cy="5509968"/>
          </a:xfrm>
        </p:grpSpPr>
        <p:sp>
          <p:nvSpPr>
            <p:cNvPr name="TextBox 7" id="7"/>
            <p:cNvSpPr txBox="true"/>
            <p:nvPr/>
          </p:nvSpPr>
          <p:spPr>
            <a:xfrm rot="0">
              <a:off x="0" y="-9525"/>
              <a:ext cx="10820400" cy="4555908"/>
            </a:xfrm>
            <a:prstGeom prst="rect">
              <a:avLst/>
            </a:prstGeom>
          </p:spPr>
          <p:txBody>
            <a:bodyPr anchor="t" rtlCol="false" tIns="0" lIns="0" bIns="0" rIns="0">
              <a:spAutoFit/>
            </a:bodyPr>
            <a:lstStyle/>
            <a:p>
              <a:pPr>
                <a:lnSpc>
                  <a:spcPts val="13439"/>
                </a:lnSpc>
              </a:pPr>
              <a:r>
                <a:rPr lang="en-US" sz="11199">
                  <a:solidFill>
                    <a:srgbClr val="2A2E3A"/>
                  </a:solidFill>
                  <a:latin typeface="Klein Bold"/>
                </a:rPr>
                <a:t>NAR </a:t>
              </a:r>
              <a:r>
                <a:rPr lang="en-US" sz="11199">
                  <a:solidFill>
                    <a:srgbClr val="41B6E6"/>
                  </a:solidFill>
                  <a:latin typeface="Klein Bold"/>
                </a:rPr>
                <a:t>Settlement</a:t>
              </a:r>
            </a:p>
          </p:txBody>
        </p:sp>
        <p:sp>
          <p:nvSpPr>
            <p:cNvPr name="TextBox 8" id="8"/>
            <p:cNvSpPr txBox="true"/>
            <p:nvPr/>
          </p:nvSpPr>
          <p:spPr>
            <a:xfrm rot="0">
              <a:off x="0" y="4802366"/>
              <a:ext cx="10498974" cy="707602"/>
            </a:xfrm>
            <a:prstGeom prst="rect">
              <a:avLst/>
            </a:prstGeom>
          </p:spPr>
          <p:txBody>
            <a:bodyPr anchor="t" rtlCol="false" tIns="0" lIns="0" bIns="0" rIns="0">
              <a:spAutoFit/>
            </a:bodyPr>
            <a:lstStyle/>
            <a:p>
              <a:pPr>
                <a:lnSpc>
                  <a:spcPts val="4479"/>
                </a:lnSpc>
              </a:pPr>
              <a:r>
                <a:rPr lang="en-US" sz="3199">
                  <a:solidFill>
                    <a:srgbClr val="2A2E3A"/>
                  </a:solidFill>
                  <a:latin typeface="Helios"/>
                </a:rPr>
                <a:t>&amp; Legal Update</a:t>
              </a:r>
            </a:p>
          </p:txBody>
        </p:sp>
      </p:grpSp>
      <p:grpSp>
        <p:nvGrpSpPr>
          <p:cNvPr name="Group 9" id="9"/>
          <p:cNvGrpSpPr/>
          <p:nvPr/>
        </p:nvGrpSpPr>
        <p:grpSpPr>
          <a:xfrm rot="0">
            <a:off x="8278791" y="8769858"/>
            <a:ext cx="3063663" cy="626968"/>
            <a:chOff x="0" y="0"/>
            <a:chExt cx="806891" cy="165127"/>
          </a:xfrm>
        </p:grpSpPr>
        <p:sp>
          <p:nvSpPr>
            <p:cNvPr name="Freeform 10" id="10"/>
            <p:cNvSpPr/>
            <p:nvPr/>
          </p:nvSpPr>
          <p:spPr>
            <a:xfrm flipH="false" flipV="false" rot="0">
              <a:off x="0" y="0"/>
              <a:ext cx="806891" cy="165127"/>
            </a:xfrm>
            <a:custGeom>
              <a:avLst/>
              <a:gdLst/>
              <a:ahLst/>
              <a:cxnLst/>
              <a:rect r="r" b="b" t="t" l="l"/>
              <a:pathLst>
                <a:path h="165127" w="806891">
                  <a:moveTo>
                    <a:pt x="82564" y="0"/>
                  </a:moveTo>
                  <a:lnTo>
                    <a:pt x="724327" y="0"/>
                  </a:lnTo>
                  <a:cubicBezTo>
                    <a:pt x="746224" y="0"/>
                    <a:pt x="767225" y="8699"/>
                    <a:pt x="782708" y="24182"/>
                  </a:cubicBezTo>
                  <a:cubicBezTo>
                    <a:pt x="798192" y="39666"/>
                    <a:pt x="806891" y="60666"/>
                    <a:pt x="806891" y="82564"/>
                  </a:cubicBezTo>
                  <a:lnTo>
                    <a:pt x="806891" y="82564"/>
                  </a:lnTo>
                  <a:cubicBezTo>
                    <a:pt x="806891" y="128162"/>
                    <a:pt x="769926" y="165127"/>
                    <a:pt x="724327" y="165127"/>
                  </a:cubicBezTo>
                  <a:lnTo>
                    <a:pt x="82564" y="165127"/>
                  </a:lnTo>
                  <a:cubicBezTo>
                    <a:pt x="60666" y="165127"/>
                    <a:pt x="39666" y="156429"/>
                    <a:pt x="24182" y="140945"/>
                  </a:cubicBezTo>
                  <a:cubicBezTo>
                    <a:pt x="8699" y="125461"/>
                    <a:pt x="0" y="104461"/>
                    <a:pt x="0" y="82564"/>
                  </a:cubicBezTo>
                  <a:lnTo>
                    <a:pt x="0" y="82564"/>
                  </a:lnTo>
                  <a:cubicBezTo>
                    <a:pt x="0" y="60666"/>
                    <a:pt x="8699" y="39666"/>
                    <a:pt x="24182" y="24182"/>
                  </a:cubicBezTo>
                  <a:cubicBezTo>
                    <a:pt x="39666" y="8699"/>
                    <a:pt x="60666" y="0"/>
                    <a:pt x="82564" y="0"/>
                  </a:cubicBezTo>
                  <a:close/>
                </a:path>
              </a:pathLst>
            </a:custGeom>
            <a:solidFill>
              <a:srgbClr val="F4F4F4"/>
            </a:solidFill>
            <a:ln cap="rnd">
              <a:noFill/>
              <a:prstDash val="solid"/>
              <a:round/>
            </a:ln>
          </p:spPr>
        </p:sp>
        <p:sp>
          <p:nvSpPr>
            <p:cNvPr name="TextBox 11" id="11"/>
            <p:cNvSpPr txBox="true"/>
            <p:nvPr/>
          </p:nvSpPr>
          <p:spPr>
            <a:xfrm>
              <a:off x="0" y="-76200"/>
              <a:ext cx="806891" cy="241327"/>
            </a:xfrm>
            <a:prstGeom prst="rect">
              <a:avLst/>
            </a:prstGeom>
          </p:spPr>
          <p:txBody>
            <a:bodyPr anchor="ctr" rtlCol="false" tIns="127000" lIns="127000" bIns="127000" rIns="127000"/>
            <a:lstStyle/>
            <a:p>
              <a:pPr algn="ctr">
                <a:lnSpc>
                  <a:spcPts val="2939"/>
                </a:lnSpc>
              </a:pPr>
              <a:r>
                <a:rPr lang="en-US" sz="2099">
                  <a:solidFill>
                    <a:srgbClr val="2A2E3A"/>
                  </a:solidFill>
                  <a:latin typeface="Telegraf"/>
                </a:rPr>
                <a:t>March 28, 2024</a:t>
              </a:r>
            </a:p>
          </p:txBody>
        </p:sp>
      </p:grpSp>
      <p:sp>
        <p:nvSpPr>
          <p:cNvPr name="Freeform 12" id="12"/>
          <p:cNvSpPr/>
          <p:nvPr/>
        </p:nvSpPr>
        <p:spPr>
          <a:xfrm flipH="false" flipV="false" rot="0">
            <a:off x="1066468" y="925939"/>
            <a:ext cx="1017556" cy="1017980"/>
          </a:xfrm>
          <a:custGeom>
            <a:avLst/>
            <a:gdLst/>
            <a:ahLst/>
            <a:cxnLst/>
            <a:rect r="r" b="b" t="t" l="l"/>
            <a:pathLst>
              <a:path h="1017980" w="1017556">
                <a:moveTo>
                  <a:pt x="0" y="0"/>
                </a:moveTo>
                <a:lnTo>
                  <a:pt x="1017556" y="0"/>
                </a:lnTo>
                <a:lnTo>
                  <a:pt x="1017556" y="1017980"/>
                </a:lnTo>
                <a:lnTo>
                  <a:pt x="0" y="1017980"/>
                </a:lnTo>
                <a:lnTo>
                  <a:pt x="0" y="0"/>
                </a:lnTo>
                <a:close/>
              </a:path>
            </a:pathLst>
          </a:custGeom>
          <a:blipFill>
            <a:blip r:embed="rId4"/>
            <a:stretch>
              <a:fillRect l="-20" t="0" r="-2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96844" y="-1836715"/>
            <a:ext cx="13960430" cy="13960430"/>
          </a:xfrm>
          <a:custGeom>
            <a:avLst/>
            <a:gdLst/>
            <a:ahLst/>
            <a:cxnLst/>
            <a:rect r="r" b="b" t="t" l="l"/>
            <a:pathLst>
              <a:path h="13960430" w="13960430">
                <a:moveTo>
                  <a:pt x="0" y="0"/>
                </a:moveTo>
                <a:lnTo>
                  <a:pt x="13960431" y="0"/>
                </a:lnTo>
                <a:lnTo>
                  <a:pt x="13960431" y="13960430"/>
                </a:lnTo>
                <a:lnTo>
                  <a:pt x="0" y="139604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3938270"/>
            <a:ext cx="5534402" cy="2292350"/>
          </a:xfrm>
          <a:prstGeom prst="rect">
            <a:avLst/>
          </a:prstGeom>
        </p:spPr>
        <p:txBody>
          <a:bodyPr anchor="t" rtlCol="false" tIns="0" lIns="0" bIns="0" rIns="0">
            <a:spAutoFit/>
          </a:bodyPr>
          <a:lstStyle/>
          <a:p>
            <a:pPr>
              <a:lnSpc>
                <a:spcPts val="9099"/>
              </a:lnSpc>
            </a:pPr>
            <a:r>
              <a:rPr lang="en-US" sz="6999">
                <a:solidFill>
                  <a:srgbClr val="2A2E3A"/>
                </a:solidFill>
                <a:latin typeface="Klein Bold"/>
              </a:rPr>
              <a:t>Other </a:t>
            </a:r>
            <a:r>
              <a:rPr lang="en-US" sz="6999">
                <a:solidFill>
                  <a:srgbClr val="41B6E6"/>
                </a:solidFill>
                <a:latin typeface="Klein Bold"/>
              </a:rPr>
              <a:t>Changes</a:t>
            </a:r>
          </a:p>
        </p:txBody>
      </p:sp>
      <p:sp>
        <p:nvSpPr>
          <p:cNvPr name="Freeform 4" id="4"/>
          <p:cNvSpPr/>
          <p:nvPr/>
        </p:nvSpPr>
        <p:spPr>
          <a:xfrm flipH="false" flipV="false" rot="0">
            <a:off x="10733254" y="2143069"/>
            <a:ext cx="425574" cy="566744"/>
          </a:xfrm>
          <a:custGeom>
            <a:avLst/>
            <a:gdLst/>
            <a:ahLst/>
            <a:cxnLst/>
            <a:rect r="r" b="b" t="t" l="l"/>
            <a:pathLst>
              <a:path h="566744" w="425574">
                <a:moveTo>
                  <a:pt x="0" y="0"/>
                </a:moveTo>
                <a:lnTo>
                  <a:pt x="425574" y="0"/>
                </a:lnTo>
                <a:lnTo>
                  <a:pt x="425574" y="566745"/>
                </a:lnTo>
                <a:lnTo>
                  <a:pt x="0" y="5667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9144000" y="4274502"/>
            <a:ext cx="6577716" cy="1671320"/>
          </a:xfrm>
          <a:prstGeom prst="rect">
            <a:avLst/>
          </a:prstGeom>
        </p:spPr>
        <p:txBody>
          <a:bodyPr anchor="t" rtlCol="false" tIns="0" lIns="0" bIns="0" rIns="0">
            <a:spAutoFit/>
          </a:bodyPr>
          <a:lstStyle/>
          <a:p>
            <a:pPr>
              <a:lnSpc>
                <a:spcPts val="4479"/>
              </a:lnSpc>
            </a:pPr>
            <a:r>
              <a:rPr lang="en-US" sz="3199">
                <a:solidFill>
                  <a:srgbClr val="2A2E3A"/>
                </a:solidFill>
                <a:latin typeface="Helios"/>
              </a:rPr>
              <a:t>Offers of compensation will no longer be displayed in MLS or their public feed.</a:t>
            </a:r>
          </a:p>
        </p:txBody>
      </p:sp>
      <p:sp>
        <p:nvSpPr>
          <p:cNvPr name="TextBox 6" id="6"/>
          <p:cNvSpPr txBox="true"/>
          <p:nvPr/>
        </p:nvSpPr>
        <p:spPr>
          <a:xfrm rot="0">
            <a:off x="10348711" y="8957310"/>
            <a:ext cx="6910589" cy="300990"/>
          </a:xfrm>
          <a:prstGeom prst="rect">
            <a:avLst/>
          </a:prstGeom>
        </p:spPr>
        <p:txBody>
          <a:bodyPr anchor="t" rtlCol="false" tIns="0" lIns="0" bIns="0" rIns="0">
            <a:spAutoFit/>
          </a:bodyPr>
          <a:lstStyle/>
          <a:p>
            <a:pPr algn="r"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67321"/>
            <a:ext cx="18288000" cy="7229439"/>
          </a:xfrm>
          <a:custGeom>
            <a:avLst/>
            <a:gdLst/>
            <a:ahLst/>
            <a:cxnLst/>
            <a:rect r="r" b="b" t="t" l="l"/>
            <a:pathLst>
              <a:path h="7229439" w="18288000">
                <a:moveTo>
                  <a:pt x="0" y="0"/>
                </a:moveTo>
                <a:lnTo>
                  <a:pt x="18288000" y="0"/>
                </a:lnTo>
                <a:lnTo>
                  <a:pt x="18288000" y="7229439"/>
                </a:lnTo>
                <a:lnTo>
                  <a:pt x="0" y="7229439"/>
                </a:lnTo>
                <a:lnTo>
                  <a:pt x="0" y="0"/>
                </a:lnTo>
                <a:close/>
              </a:path>
            </a:pathLst>
          </a:custGeom>
          <a:blipFill>
            <a:blip r:embed="rId2">
              <a:extLst>
                <a:ext uri="{96DAC541-7B7A-43D3-8B79-37D633B846F1}">
                  <asvg:svgBlip xmlns:asvg="http://schemas.microsoft.com/office/drawing/2016/SVG/main" r:embed="rId3"/>
                </a:ext>
              </a:extLst>
            </a:blip>
            <a:stretch>
              <a:fillRect l="0" t="-42120" r="0" b="0"/>
            </a:stretch>
          </a:blipFill>
        </p:spPr>
      </p:sp>
      <p:grpSp>
        <p:nvGrpSpPr>
          <p:cNvPr name="Group 3" id="3"/>
          <p:cNvGrpSpPr/>
          <p:nvPr/>
        </p:nvGrpSpPr>
        <p:grpSpPr>
          <a:xfrm rot="0">
            <a:off x="12316697" y="2589482"/>
            <a:ext cx="4942603" cy="5108037"/>
            <a:chOff x="0" y="0"/>
            <a:chExt cx="6362700" cy="6575666"/>
          </a:xfrm>
        </p:grpSpPr>
        <p:sp>
          <p:nvSpPr>
            <p:cNvPr name="Freeform 4" id="4"/>
            <p:cNvSpPr/>
            <p:nvPr/>
          </p:nvSpPr>
          <p:spPr>
            <a:xfrm flipH="false" flipV="false" rot="0">
              <a:off x="6350" y="6350"/>
              <a:ext cx="6350013" cy="6562979"/>
            </a:xfrm>
            <a:custGeom>
              <a:avLst/>
              <a:gdLst/>
              <a:ahLst/>
              <a:cxnLst/>
              <a:rect r="r" b="b" t="t" l="l"/>
              <a:pathLst>
                <a:path h="6562979" w="6350013">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4"/>
              <a:stretch>
                <a:fillRect l="-19248" t="0" r="-19248" b="0"/>
              </a:stretch>
            </a:blipFill>
          </p:spPr>
        </p:sp>
      </p:grpSp>
      <p:grpSp>
        <p:nvGrpSpPr>
          <p:cNvPr name="Group 5" id="5"/>
          <p:cNvGrpSpPr/>
          <p:nvPr/>
        </p:nvGrpSpPr>
        <p:grpSpPr>
          <a:xfrm rot="0">
            <a:off x="6672699" y="2589482"/>
            <a:ext cx="4942603" cy="5108037"/>
            <a:chOff x="0" y="0"/>
            <a:chExt cx="6362700" cy="6575666"/>
          </a:xfrm>
        </p:grpSpPr>
        <p:sp>
          <p:nvSpPr>
            <p:cNvPr name="Freeform 6" id="6"/>
            <p:cNvSpPr/>
            <p:nvPr/>
          </p:nvSpPr>
          <p:spPr>
            <a:xfrm flipH="false" flipV="false" rot="0">
              <a:off x="6350" y="6350"/>
              <a:ext cx="6350013" cy="6562979"/>
            </a:xfrm>
            <a:custGeom>
              <a:avLst/>
              <a:gdLst/>
              <a:ahLst/>
              <a:cxnLst/>
              <a:rect r="r" b="b" t="t" l="l"/>
              <a:pathLst>
                <a:path h="6562979" w="6350013">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5"/>
              <a:stretch>
                <a:fillRect l="0" t="-4715" r="0" b="-40236"/>
              </a:stretch>
            </a:blipFill>
          </p:spPr>
        </p:sp>
      </p:grpSp>
      <p:grpSp>
        <p:nvGrpSpPr>
          <p:cNvPr name="Group 7" id="7"/>
          <p:cNvGrpSpPr/>
          <p:nvPr/>
        </p:nvGrpSpPr>
        <p:grpSpPr>
          <a:xfrm rot="0">
            <a:off x="1028700" y="2589482"/>
            <a:ext cx="4942603" cy="5108037"/>
            <a:chOff x="0" y="0"/>
            <a:chExt cx="6362700" cy="6575666"/>
          </a:xfrm>
        </p:grpSpPr>
        <p:sp>
          <p:nvSpPr>
            <p:cNvPr name="Freeform 8" id="8"/>
            <p:cNvSpPr/>
            <p:nvPr/>
          </p:nvSpPr>
          <p:spPr>
            <a:xfrm flipH="false" flipV="false" rot="0">
              <a:off x="6350" y="6350"/>
              <a:ext cx="6350013" cy="6562979"/>
            </a:xfrm>
            <a:custGeom>
              <a:avLst/>
              <a:gdLst/>
              <a:ahLst/>
              <a:cxnLst/>
              <a:rect r="r" b="b" t="t" l="l"/>
              <a:pathLst>
                <a:path h="6562979" w="6350013">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6"/>
              <a:stretch>
                <a:fillRect l="-38274" t="-6904" r="-27563" b="0"/>
              </a:stretch>
            </a:blipFill>
          </p:spPr>
        </p:sp>
      </p:grpSp>
      <p:sp>
        <p:nvSpPr>
          <p:cNvPr name="TextBox 9" id="9"/>
          <p:cNvSpPr txBox="true"/>
          <p:nvPr/>
        </p:nvSpPr>
        <p:spPr>
          <a:xfrm rot="0">
            <a:off x="2277135" y="971550"/>
            <a:ext cx="13733731" cy="892175"/>
          </a:xfrm>
          <a:prstGeom prst="rect">
            <a:avLst/>
          </a:prstGeom>
        </p:spPr>
        <p:txBody>
          <a:bodyPr anchor="t" rtlCol="false" tIns="0" lIns="0" bIns="0" rIns="0">
            <a:spAutoFit/>
          </a:bodyPr>
          <a:lstStyle/>
          <a:p>
            <a:pPr algn="ctr">
              <a:lnSpc>
                <a:spcPts val="7149"/>
              </a:lnSpc>
            </a:pPr>
            <a:r>
              <a:rPr lang="en-US" sz="5499">
                <a:solidFill>
                  <a:srgbClr val="FFFFFF"/>
                </a:solidFill>
                <a:latin typeface="Klein Bold"/>
              </a:rPr>
              <a:t>What Does This Mean</a:t>
            </a:r>
            <a:r>
              <a:rPr lang="en-US" sz="5499">
                <a:solidFill>
                  <a:srgbClr val="2A2E3A"/>
                </a:solidFill>
                <a:latin typeface="Klein Bold"/>
              </a:rPr>
              <a:t> </a:t>
            </a:r>
            <a:r>
              <a:rPr lang="en-US" sz="5499">
                <a:solidFill>
                  <a:srgbClr val="41B6E6"/>
                </a:solidFill>
                <a:latin typeface="Klein Bold"/>
              </a:rPr>
              <a:t>for REALTORS®?</a:t>
            </a:r>
          </a:p>
        </p:txBody>
      </p:sp>
      <p:sp>
        <p:nvSpPr>
          <p:cNvPr name="TextBox 10" id="10"/>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07438" y="-2845897"/>
            <a:ext cx="15978794" cy="15978794"/>
          </a:xfrm>
          <a:custGeom>
            <a:avLst/>
            <a:gdLst/>
            <a:ahLst/>
            <a:cxnLst/>
            <a:rect r="r" b="b" t="t" l="l"/>
            <a:pathLst>
              <a:path h="15978794" w="15978794">
                <a:moveTo>
                  <a:pt x="0" y="0"/>
                </a:moveTo>
                <a:lnTo>
                  <a:pt x="15978795" y="0"/>
                </a:lnTo>
                <a:lnTo>
                  <a:pt x="15978795" y="15978794"/>
                </a:lnTo>
                <a:lnTo>
                  <a:pt x="0" y="159787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224516" y="2849531"/>
            <a:ext cx="1249419" cy="1249419"/>
          </a:xfrm>
          <a:custGeom>
            <a:avLst/>
            <a:gdLst/>
            <a:ahLst/>
            <a:cxnLst/>
            <a:rect r="r" b="b" t="t" l="l"/>
            <a:pathLst>
              <a:path h="1249419" w="1249419">
                <a:moveTo>
                  <a:pt x="0" y="0"/>
                </a:moveTo>
                <a:lnTo>
                  <a:pt x="1249419" y="0"/>
                </a:lnTo>
                <a:lnTo>
                  <a:pt x="1249419" y="1249419"/>
                </a:lnTo>
                <a:lnTo>
                  <a:pt x="0" y="12494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28700" y="3382962"/>
            <a:ext cx="6278177" cy="3444875"/>
          </a:xfrm>
          <a:prstGeom prst="rect">
            <a:avLst/>
          </a:prstGeom>
        </p:spPr>
        <p:txBody>
          <a:bodyPr anchor="t" rtlCol="false" tIns="0" lIns="0" bIns="0" rIns="0">
            <a:spAutoFit/>
          </a:bodyPr>
          <a:lstStyle/>
          <a:p>
            <a:pPr>
              <a:lnSpc>
                <a:spcPts val="9099"/>
              </a:lnSpc>
            </a:pPr>
            <a:r>
              <a:rPr lang="en-US" sz="6999">
                <a:solidFill>
                  <a:srgbClr val="FFFFFF"/>
                </a:solidFill>
                <a:latin typeface="Klein Bold"/>
              </a:rPr>
              <a:t>What Does This Mean For REALTORS®?</a:t>
            </a:r>
          </a:p>
        </p:txBody>
      </p:sp>
      <p:sp>
        <p:nvSpPr>
          <p:cNvPr name="TextBox 5" id="5"/>
          <p:cNvSpPr txBox="true"/>
          <p:nvPr/>
        </p:nvSpPr>
        <p:spPr>
          <a:xfrm rot="0">
            <a:off x="10023657" y="4274502"/>
            <a:ext cx="6577716" cy="1671320"/>
          </a:xfrm>
          <a:prstGeom prst="rect">
            <a:avLst/>
          </a:prstGeom>
        </p:spPr>
        <p:txBody>
          <a:bodyPr anchor="t" rtlCol="false" tIns="0" lIns="0" bIns="0" rIns="0">
            <a:spAutoFit/>
          </a:bodyPr>
          <a:lstStyle/>
          <a:p>
            <a:pPr algn="ctr">
              <a:lnSpc>
                <a:spcPts val="4479"/>
              </a:lnSpc>
            </a:pPr>
            <a:r>
              <a:rPr lang="en-US" sz="3199">
                <a:solidFill>
                  <a:srgbClr val="2A2E3A"/>
                </a:solidFill>
                <a:latin typeface="Helios"/>
              </a:rPr>
              <a:t>All REALTORS should start acting as if these rules will be in effect in July.</a:t>
            </a:r>
          </a:p>
        </p:txBody>
      </p:sp>
      <p:sp>
        <p:nvSpPr>
          <p:cNvPr name="TextBox 6" id="6"/>
          <p:cNvSpPr txBox="true"/>
          <p:nvPr/>
        </p:nvSpPr>
        <p:spPr>
          <a:xfrm rot="0">
            <a:off x="10348711" y="8957310"/>
            <a:ext cx="6910589" cy="300990"/>
          </a:xfrm>
          <a:prstGeom prst="rect">
            <a:avLst/>
          </a:prstGeom>
        </p:spPr>
        <p:txBody>
          <a:bodyPr anchor="t" rtlCol="false" tIns="0" lIns="0" bIns="0" rIns="0">
            <a:spAutoFit/>
          </a:bodyPr>
          <a:lstStyle/>
          <a:p>
            <a:pPr algn="r"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07438" y="-2845897"/>
            <a:ext cx="15978794" cy="15978794"/>
          </a:xfrm>
          <a:custGeom>
            <a:avLst/>
            <a:gdLst/>
            <a:ahLst/>
            <a:cxnLst/>
            <a:rect r="r" b="b" t="t" l="l"/>
            <a:pathLst>
              <a:path h="15978794" w="15978794">
                <a:moveTo>
                  <a:pt x="0" y="0"/>
                </a:moveTo>
                <a:lnTo>
                  <a:pt x="15978795" y="0"/>
                </a:lnTo>
                <a:lnTo>
                  <a:pt x="15978795" y="15978794"/>
                </a:lnTo>
                <a:lnTo>
                  <a:pt x="0" y="159787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224516" y="2837313"/>
            <a:ext cx="1243699" cy="1243699"/>
          </a:xfrm>
          <a:custGeom>
            <a:avLst/>
            <a:gdLst/>
            <a:ahLst/>
            <a:cxnLst/>
            <a:rect r="r" b="b" t="t" l="l"/>
            <a:pathLst>
              <a:path h="1243699" w="1243699">
                <a:moveTo>
                  <a:pt x="0" y="0"/>
                </a:moveTo>
                <a:lnTo>
                  <a:pt x="1243699" y="0"/>
                </a:lnTo>
                <a:lnTo>
                  <a:pt x="1243699" y="1243699"/>
                </a:lnTo>
                <a:lnTo>
                  <a:pt x="0" y="12436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28700" y="3382962"/>
            <a:ext cx="6278177" cy="3444875"/>
          </a:xfrm>
          <a:prstGeom prst="rect">
            <a:avLst/>
          </a:prstGeom>
        </p:spPr>
        <p:txBody>
          <a:bodyPr anchor="t" rtlCol="false" tIns="0" lIns="0" bIns="0" rIns="0">
            <a:spAutoFit/>
          </a:bodyPr>
          <a:lstStyle/>
          <a:p>
            <a:pPr>
              <a:lnSpc>
                <a:spcPts val="9099"/>
              </a:lnSpc>
            </a:pPr>
            <a:r>
              <a:rPr lang="en-US" sz="6999">
                <a:solidFill>
                  <a:srgbClr val="FFFFFF"/>
                </a:solidFill>
                <a:latin typeface="Klein Bold"/>
              </a:rPr>
              <a:t>What Does This Mean For REALTORS®?</a:t>
            </a:r>
          </a:p>
        </p:txBody>
      </p:sp>
      <p:sp>
        <p:nvSpPr>
          <p:cNvPr name="TextBox 5" id="5"/>
          <p:cNvSpPr txBox="true"/>
          <p:nvPr/>
        </p:nvSpPr>
        <p:spPr>
          <a:xfrm rot="0">
            <a:off x="10023657" y="4274502"/>
            <a:ext cx="6577716" cy="3919220"/>
          </a:xfrm>
          <a:prstGeom prst="rect">
            <a:avLst/>
          </a:prstGeom>
        </p:spPr>
        <p:txBody>
          <a:bodyPr anchor="t" rtlCol="false" tIns="0" lIns="0" bIns="0" rIns="0">
            <a:spAutoFit/>
          </a:bodyPr>
          <a:lstStyle/>
          <a:p>
            <a:pPr algn="ctr">
              <a:lnSpc>
                <a:spcPts val="4479"/>
              </a:lnSpc>
            </a:pPr>
            <a:r>
              <a:rPr lang="en-US" sz="3199">
                <a:solidFill>
                  <a:srgbClr val="2A2E3A"/>
                </a:solidFill>
                <a:latin typeface="Helios"/>
              </a:rPr>
              <a:t>The posting of offers of compensation to buyer’s agents in the MLS will end, as well as communications regarding seller concessions to buyer’s agents conditioned ton the use of or for payments to a buyer broker.</a:t>
            </a:r>
          </a:p>
        </p:txBody>
      </p:sp>
      <p:sp>
        <p:nvSpPr>
          <p:cNvPr name="TextBox 6" id="6"/>
          <p:cNvSpPr txBox="true"/>
          <p:nvPr/>
        </p:nvSpPr>
        <p:spPr>
          <a:xfrm rot="0">
            <a:off x="10348711" y="8957310"/>
            <a:ext cx="6910589" cy="300990"/>
          </a:xfrm>
          <a:prstGeom prst="rect">
            <a:avLst/>
          </a:prstGeom>
        </p:spPr>
        <p:txBody>
          <a:bodyPr anchor="t" rtlCol="false" tIns="0" lIns="0" bIns="0" rIns="0">
            <a:spAutoFit/>
          </a:bodyPr>
          <a:lstStyle/>
          <a:p>
            <a:pPr algn="r"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07438" y="-2845897"/>
            <a:ext cx="15978794" cy="15978794"/>
          </a:xfrm>
          <a:custGeom>
            <a:avLst/>
            <a:gdLst/>
            <a:ahLst/>
            <a:cxnLst/>
            <a:rect r="r" b="b" t="t" l="l"/>
            <a:pathLst>
              <a:path h="15978794" w="15978794">
                <a:moveTo>
                  <a:pt x="0" y="0"/>
                </a:moveTo>
                <a:lnTo>
                  <a:pt x="15978795" y="0"/>
                </a:lnTo>
                <a:lnTo>
                  <a:pt x="15978795" y="15978794"/>
                </a:lnTo>
                <a:lnTo>
                  <a:pt x="0" y="159787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261168" y="2873966"/>
            <a:ext cx="1207046" cy="1207046"/>
          </a:xfrm>
          <a:custGeom>
            <a:avLst/>
            <a:gdLst/>
            <a:ahLst/>
            <a:cxnLst/>
            <a:rect r="r" b="b" t="t" l="l"/>
            <a:pathLst>
              <a:path h="1207046" w="1207046">
                <a:moveTo>
                  <a:pt x="0" y="0"/>
                </a:moveTo>
                <a:lnTo>
                  <a:pt x="1207047" y="0"/>
                </a:lnTo>
                <a:lnTo>
                  <a:pt x="1207047" y="1207046"/>
                </a:lnTo>
                <a:lnTo>
                  <a:pt x="0" y="12070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28700" y="3382962"/>
            <a:ext cx="6278177" cy="3444875"/>
          </a:xfrm>
          <a:prstGeom prst="rect">
            <a:avLst/>
          </a:prstGeom>
        </p:spPr>
        <p:txBody>
          <a:bodyPr anchor="t" rtlCol="false" tIns="0" lIns="0" bIns="0" rIns="0">
            <a:spAutoFit/>
          </a:bodyPr>
          <a:lstStyle/>
          <a:p>
            <a:pPr>
              <a:lnSpc>
                <a:spcPts val="9099"/>
              </a:lnSpc>
            </a:pPr>
            <a:r>
              <a:rPr lang="en-US" sz="6999">
                <a:solidFill>
                  <a:srgbClr val="FFFFFF"/>
                </a:solidFill>
                <a:latin typeface="Klein Bold"/>
              </a:rPr>
              <a:t>What Does This Mean For REALTORS®?</a:t>
            </a:r>
          </a:p>
        </p:txBody>
      </p:sp>
      <p:sp>
        <p:nvSpPr>
          <p:cNvPr name="TextBox 5" id="5"/>
          <p:cNvSpPr txBox="true"/>
          <p:nvPr/>
        </p:nvSpPr>
        <p:spPr>
          <a:xfrm rot="0">
            <a:off x="10023657" y="4274502"/>
            <a:ext cx="6577716" cy="2233295"/>
          </a:xfrm>
          <a:prstGeom prst="rect">
            <a:avLst/>
          </a:prstGeom>
        </p:spPr>
        <p:txBody>
          <a:bodyPr anchor="t" rtlCol="false" tIns="0" lIns="0" bIns="0" rIns="0">
            <a:spAutoFit/>
          </a:bodyPr>
          <a:lstStyle/>
          <a:p>
            <a:pPr algn="ctr">
              <a:lnSpc>
                <a:spcPts val="4479"/>
              </a:lnSpc>
            </a:pPr>
            <a:r>
              <a:rPr lang="en-US" sz="3199">
                <a:solidFill>
                  <a:srgbClr val="2A2E3A"/>
                </a:solidFill>
                <a:latin typeface="Helios"/>
              </a:rPr>
              <a:t>Listing agents can advertise in all media (flyers, websites, etc.) that seller is offering a specific amount or percentage.</a:t>
            </a:r>
          </a:p>
        </p:txBody>
      </p:sp>
      <p:sp>
        <p:nvSpPr>
          <p:cNvPr name="TextBox 6" id="6"/>
          <p:cNvSpPr txBox="true"/>
          <p:nvPr/>
        </p:nvSpPr>
        <p:spPr>
          <a:xfrm rot="0">
            <a:off x="10348711" y="8957310"/>
            <a:ext cx="6910589" cy="300990"/>
          </a:xfrm>
          <a:prstGeom prst="rect">
            <a:avLst/>
          </a:prstGeom>
        </p:spPr>
        <p:txBody>
          <a:bodyPr anchor="t" rtlCol="false" tIns="0" lIns="0" bIns="0" rIns="0">
            <a:spAutoFit/>
          </a:bodyPr>
          <a:lstStyle/>
          <a:p>
            <a:pPr algn="r"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07438" y="-2845897"/>
            <a:ext cx="15978794" cy="15978794"/>
          </a:xfrm>
          <a:custGeom>
            <a:avLst/>
            <a:gdLst/>
            <a:ahLst/>
            <a:cxnLst/>
            <a:rect r="r" b="b" t="t" l="l"/>
            <a:pathLst>
              <a:path h="15978794" w="15978794">
                <a:moveTo>
                  <a:pt x="0" y="0"/>
                </a:moveTo>
                <a:lnTo>
                  <a:pt x="15978795" y="0"/>
                </a:lnTo>
                <a:lnTo>
                  <a:pt x="15978795" y="15978794"/>
                </a:lnTo>
                <a:lnTo>
                  <a:pt x="0" y="159787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261168" y="2849531"/>
            <a:ext cx="1219264" cy="1219264"/>
          </a:xfrm>
          <a:custGeom>
            <a:avLst/>
            <a:gdLst/>
            <a:ahLst/>
            <a:cxnLst/>
            <a:rect r="r" b="b" t="t" l="l"/>
            <a:pathLst>
              <a:path h="1219264" w="1219264">
                <a:moveTo>
                  <a:pt x="0" y="0"/>
                </a:moveTo>
                <a:lnTo>
                  <a:pt x="1219264" y="0"/>
                </a:lnTo>
                <a:lnTo>
                  <a:pt x="1219264" y="1219263"/>
                </a:lnTo>
                <a:lnTo>
                  <a:pt x="0" y="12192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28700" y="3382962"/>
            <a:ext cx="6278177" cy="3444875"/>
          </a:xfrm>
          <a:prstGeom prst="rect">
            <a:avLst/>
          </a:prstGeom>
        </p:spPr>
        <p:txBody>
          <a:bodyPr anchor="t" rtlCol="false" tIns="0" lIns="0" bIns="0" rIns="0">
            <a:spAutoFit/>
          </a:bodyPr>
          <a:lstStyle/>
          <a:p>
            <a:pPr>
              <a:lnSpc>
                <a:spcPts val="9099"/>
              </a:lnSpc>
            </a:pPr>
            <a:r>
              <a:rPr lang="en-US" sz="6999">
                <a:solidFill>
                  <a:srgbClr val="FFFFFF"/>
                </a:solidFill>
                <a:latin typeface="Klein Bold"/>
              </a:rPr>
              <a:t>What Does This Mean For REALTORS®?</a:t>
            </a:r>
          </a:p>
        </p:txBody>
      </p:sp>
      <p:sp>
        <p:nvSpPr>
          <p:cNvPr name="TextBox 5" id="5"/>
          <p:cNvSpPr txBox="true"/>
          <p:nvPr/>
        </p:nvSpPr>
        <p:spPr>
          <a:xfrm rot="0">
            <a:off x="10023657" y="4274502"/>
            <a:ext cx="6577716" cy="1671320"/>
          </a:xfrm>
          <a:prstGeom prst="rect">
            <a:avLst/>
          </a:prstGeom>
        </p:spPr>
        <p:txBody>
          <a:bodyPr anchor="t" rtlCol="false" tIns="0" lIns="0" bIns="0" rIns="0">
            <a:spAutoFit/>
          </a:bodyPr>
          <a:lstStyle/>
          <a:p>
            <a:pPr algn="ctr">
              <a:lnSpc>
                <a:spcPts val="4479"/>
              </a:lnSpc>
            </a:pPr>
            <a:r>
              <a:rPr lang="en-US" sz="3199">
                <a:solidFill>
                  <a:srgbClr val="2A2E3A"/>
                </a:solidFill>
                <a:latin typeface="Helios"/>
              </a:rPr>
              <a:t>Signed buyer representation agreements will be required prior to showing homes to a buyer.</a:t>
            </a:r>
          </a:p>
        </p:txBody>
      </p:sp>
      <p:sp>
        <p:nvSpPr>
          <p:cNvPr name="TextBox 6" id="6"/>
          <p:cNvSpPr txBox="true"/>
          <p:nvPr/>
        </p:nvSpPr>
        <p:spPr>
          <a:xfrm rot="0">
            <a:off x="10348711" y="8957310"/>
            <a:ext cx="6910589" cy="300990"/>
          </a:xfrm>
          <a:prstGeom prst="rect">
            <a:avLst/>
          </a:prstGeom>
        </p:spPr>
        <p:txBody>
          <a:bodyPr anchor="t" rtlCol="false" tIns="0" lIns="0" bIns="0" rIns="0">
            <a:spAutoFit/>
          </a:bodyPr>
          <a:lstStyle/>
          <a:p>
            <a:pPr algn="r"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73413">
            <a:off x="9283310" y="-2113117"/>
            <a:ext cx="13265113" cy="13265113"/>
          </a:xfrm>
          <a:custGeom>
            <a:avLst/>
            <a:gdLst/>
            <a:ahLst/>
            <a:cxnLst/>
            <a:rect r="r" b="b" t="t" l="l"/>
            <a:pathLst>
              <a:path h="13265113" w="13265113">
                <a:moveTo>
                  <a:pt x="0" y="0"/>
                </a:moveTo>
                <a:lnTo>
                  <a:pt x="13265113" y="0"/>
                </a:lnTo>
                <a:lnTo>
                  <a:pt x="13265113" y="13265112"/>
                </a:lnTo>
                <a:lnTo>
                  <a:pt x="0" y="132651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67802" y="-695325"/>
            <a:ext cx="12417410" cy="11560608"/>
            <a:chOff x="0" y="0"/>
            <a:chExt cx="6350000" cy="5911850"/>
          </a:xfrm>
        </p:grpSpPr>
        <p:sp>
          <p:nvSpPr>
            <p:cNvPr name="Freeform 4" id="4"/>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4">
                <a:alphaModFix amt="90000"/>
              </a:blip>
              <a:stretch>
                <a:fillRect l="-18020" t="-8250" r="0" b="-39402"/>
              </a:stretch>
            </a:blipFill>
          </p:spPr>
        </p:sp>
      </p:grpSp>
      <p:grpSp>
        <p:nvGrpSpPr>
          <p:cNvPr name="Group 5" id="5"/>
          <p:cNvGrpSpPr/>
          <p:nvPr/>
        </p:nvGrpSpPr>
        <p:grpSpPr>
          <a:xfrm rot="0">
            <a:off x="1028700" y="4102991"/>
            <a:ext cx="1159668" cy="115966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100"/>
                </a:lnSpc>
              </a:pPr>
            </a:p>
          </p:txBody>
        </p:sp>
      </p:grpSp>
      <p:sp>
        <p:nvSpPr>
          <p:cNvPr name="TextBox 8" id="8"/>
          <p:cNvSpPr txBox="true"/>
          <p:nvPr/>
        </p:nvSpPr>
        <p:spPr>
          <a:xfrm rot="0">
            <a:off x="1028700" y="1001016"/>
            <a:ext cx="5837845" cy="2292350"/>
          </a:xfrm>
          <a:prstGeom prst="rect">
            <a:avLst/>
          </a:prstGeom>
        </p:spPr>
        <p:txBody>
          <a:bodyPr anchor="t" rtlCol="false" tIns="0" lIns="0" bIns="0" rIns="0">
            <a:spAutoFit/>
          </a:bodyPr>
          <a:lstStyle/>
          <a:p>
            <a:pPr>
              <a:lnSpc>
                <a:spcPts val="9099"/>
              </a:lnSpc>
            </a:pPr>
            <a:r>
              <a:rPr lang="en-US" sz="6999">
                <a:solidFill>
                  <a:srgbClr val="41B6E6"/>
                </a:solidFill>
                <a:latin typeface="Klein Bold"/>
              </a:rPr>
              <a:t>Connect</a:t>
            </a:r>
            <a:r>
              <a:rPr lang="en-US" sz="6999">
                <a:solidFill>
                  <a:srgbClr val="718BAB"/>
                </a:solidFill>
                <a:latin typeface="Klein Bold"/>
              </a:rPr>
              <a:t> </a:t>
            </a:r>
            <a:r>
              <a:rPr lang="en-US" sz="6999">
                <a:solidFill>
                  <a:srgbClr val="2A2E3A"/>
                </a:solidFill>
                <a:latin typeface="Klein Bold"/>
              </a:rPr>
              <a:t>with us.</a:t>
            </a:r>
          </a:p>
        </p:txBody>
      </p:sp>
      <p:grpSp>
        <p:nvGrpSpPr>
          <p:cNvPr name="Group 9" id="9"/>
          <p:cNvGrpSpPr/>
          <p:nvPr/>
        </p:nvGrpSpPr>
        <p:grpSpPr>
          <a:xfrm rot="0">
            <a:off x="2910566" y="4171455"/>
            <a:ext cx="5208644" cy="1022740"/>
            <a:chOff x="0" y="0"/>
            <a:chExt cx="6944859" cy="1363654"/>
          </a:xfrm>
        </p:grpSpPr>
        <p:sp>
          <p:nvSpPr>
            <p:cNvPr name="TextBox 10" id="10"/>
            <p:cNvSpPr txBox="true"/>
            <p:nvPr/>
          </p:nvSpPr>
          <p:spPr>
            <a:xfrm rot="0">
              <a:off x="0" y="735004"/>
              <a:ext cx="6944859" cy="628650"/>
            </a:xfrm>
            <a:prstGeom prst="rect">
              <a:avLst/>
            </a:prstGeom>
          </p:spPr>
          <p:txBody>
            <a:bodyPr anchor="t" rtlCol="false" tIns="0" lIns="0" bIns="0" rIns="0">
              <a:spAutoFit/>
            </a:bodyPr>
            <a:lstStyle/>
            <a:p>
              <a:pPr marL="0" indent="0" lvl="0">
                <a:lnSpc>
                  <a:spcPts val="3600"/>
                </a:lnSpc>
                <a:spcBef>
                  <a:spcPct val="0"/>
                </a:spcBef>
              </a:pPr>
              <a:r>
                <a:rPr lang="en-US" sz="3000">
                  <a:solidFill>
                    <a:srgbClr val="2A2E3A"/>
                  </a:solidFill>
                  <a:latin typeface="Klein Bold"/>
                </a:rPr>
                <a:t>Louisa</a:t>
              </a:r>
              <a:r>
                <a:rPr lang="en-US" sz="3000">
                  <a:solidFill>
                    <a:srgbClr val="2A2E3A"/>
                  </a:solidFill>
                  <a:latin typeface="Klein Bold"/>
                </a:rPr>
                <a:t>@ERMRealty.com</a:t>
              </a:r>
            </a:p>
          </p:txBody>
        </p:sp>
        <p:sp>
          <p:nvSpPr>
            <p:cNvPr name="TextBox 11" id="11"/>
            <p:cNvSpPr txBox="true"/>
            <p:nvPr/>
          </p:nvSpPr>
          <p:spPr>
            <a:xfrm rot="0">
              <a:off x="0" y="-57150"/>
              <a:ext cx="6944859" cy="578697"/>
            </a:xfrm>
            <a:prstGeom prst="rect">
              <a:avLst/>
            </a:prstGeom>
          </p:spPr>
          <p:txBody>
            <a:bodyPr anchor="t" rtlCol="false" tIns="0" lIns="0" bIns="0" rIns="0">
              <a:spAutoFit/>
            </a:bodyPr>
            <a:lstStyle/>
            <a:p>
              <a:pPr marL="0" indent="0" lvl="0">
                <a:lnSpc>
                  <a:spcPts val="3639"/>
                </a:lnSpc>
                <a:spcBef>
                  <a:spcPct val="0"/>
                </a:spcBef>
              </a:pPr>
              <a:r>
                <a:rPr lang="en-US" sz="2599" u="none">
                  <a:solidFill>
                    <a:srgbClr val="2A2E3A"/>
                  </a:solidFill>
                  <a:latin typeface="Helios"/>
                </a:rPr>
                <a:t>Email</a:t>
              </a:r>
            </a:p>
          </p:txBody>
        </p:sp>
      </p:grpSp>
      <p:grpSp>
        <p:nvGrpSpPr>
          <p:cNvPr name="Group 12" id="12"/>
          <p:cNvGrpSpPr/>
          <p:nvPr/>
        </p:nvGrpSpPr>
        <p:grpSpPr>
          <a:xfrm rot="0">
            <a:off x="2910566" y="6150273"/>
            <a:ext cx="5208644" cy="1022740"/>
            <a:chOff x="0" y="0"/>
            <a:chExt cx="6944859" cy="1363654"/>
          </a:xfrm>
        </p:grpSpPr>
        <p:sp>
          <p:nvSpPr>
            <p:cNvPr name="TextBox 13" id="13"/>
            <p:cNvSpPr txBox="true"/>
            <p:nvPr/>
          </p:nvSpPr>
          <p:spPr>
            <a:xfrm rot="0">
              <a:off x="0" y="735004"/>
              <a:ext cx="6944859" cy="628650"/>
            </a:xfrm>
            <a:prstGeom prst="rect">
              <a:avLst/>
            </a:prstGeom>
          </p:spPr>
          <p:txBody>
            <a:bodyPr anchor="t" rtlCol="false" tIns="0" lIns="0" bIns="0" rIns="0">
              <a:spAutoFit/>
            </a:bodyPr>
            <a:lstStyle/>
            <a:p>
              <a:pPr marL="0" indent="0" lvl="0">
                <a:lnSpc>
                  <a:spcPts val="3600"/>
                </a:lnSpc>
                <a:spcBef>
                  <a:spcPct val="0"/>
                </a:spcBef>
              </a:pPr>
              <a:r>
                <a:rPr lang="en-US" sz="3000">
                  <a:solidFill>
                    <a:srgbClr val="2A2E3A"/>
                  </a:solidFill>
                  <a:latin typeface="Klein Bold"/>
                </a:rPr>
                <a:t>@TeamERM</a:t>
              </a:r>
            </a:p>
          </p:txBody>
        </p:sp>
        <p:sp>
          <p:nvSpPr>
            <p:cNvPr name="TextBox 14" id="14"/>
            <p:cNvSpPr txBox="true"/>
            <p:nvPr/>
          </p:nvSpPr>
          <p:spPr>
            <a:xfrm rot="0">
              <a:off x="0" y="-57150"/>
              <a:ext cx="6944859" cy="578697"/>
            </a:xfrm>
            <a:prstGeom prst="rect">
              <a:avLst/>
            </a:prstGeom>
          </p:spPr>
          <p:txBody>
            <a:bodyPr anchor="t" rtlCol="false" tIns="0" lIns="0" bIns="0" rIns="0">
              <a:spAutoFit/>
            </a:bodyPr>
            <a:lstStyle/>
            <a:p>
              <a:pPr marL="0" indent="0" lvl="0">
                <a:lnSpc>
                  <a:spcPts val="3639"/>
                </a:lnSpc>
                <a:spcBef>
                  <a:spcPct val="0"/>
                </a:spcBef>
              </a:pPr>
              <a:r>
                <a:rPr lang="en-US" sz="2599" u="none">
                  <a:solidFill>
                    <a:srgbClr val="2A2E3A"/>
                  </a:solidFill>
                  <a:latin typeface="Helios"/>
                </a:rPr>
                <a:t>Social Media</a:t>
              </a:r>
            </a:p>
          </p:txBody>
        </p:sp>
      </p:grpSp>
      <p:grpSp>
        <p:nvGrpSpPr>
          <p:cNvPr name="Group 15" id="15"/>
          <p:cNvGrpSpPr/>
          <p:nvPr/>
        </p:nvGrpSpPr>
        <p:grpSpPr>
          <a:xfrm rot="0">
            <a:off x="2910566" y="8187044"/>
            <a:ext cx="5208644" cy="1022740"/>
            <a:chOff x="0" y="0"/>
            <a:chExt cx="6944859" cy="1363654"/>
          </a:xfrm>
        </p:grpSpPr>
        <p:sp>
          <p:nvSpPr>
            <p:cNvPr name="TextBox 16" id="16"/>
            <p:cNvSpPr txBox="true"/>
            <p:nvPr/>
          </p:nvSpPr>
          <p:spPr>
            <a:xfrm rot="0">
              <a:off x="0" y="735004"/>
              <a:ext cx="6944859" cy="628650"/>
            </a:xfrm>
            <a:prstGeom prst="rect">
              <a:avLst/>
            </a:prstGeom>
          </p:spPr>
          <p:txBody>
            <a:bodyPr anchor="t" rtlCol="false" tIns="0" lIns="0" bIns="0" rIns="0">
              <a:spAutoFit/>
            </a:bodyPr>
            <a:lstStyle/>
            <a:p>
              <a:pPr marL="0" indent="0" lvl="0">
                <a:lnSpc>
                  <a:spcPts val="3600"/>
                </a:lnSpc>
                <a:spcBef>
                  <a:spcPct val="0"/>
                </a:spcBef>
              </a:pPr>
              <a:r>
                <a:rPr lang="en-US" sz="3000">
                  <a:solidFill>
                    <a:srgbClr val="2A2E3A"/>
                  </a:solidFill>
                  <a:latin typeface="Klein Bold"/>
                </a:rPr>
                <a:t>(925) 398-6808 x102</a:t>
              </a:r>
            </a:p>
          </p:txBody>
        </p:sp>
        <p:sp>
          <p:nvSpPr>
            <p:cNvPr name="TextBox 17" id="17"/>
            <p:cNvSpPr txBox="true"/>
            <p:nvPr/>
          </p:nvSpPr>
          <p:spPr>
            <a:xfrm rot="0">
              <a:off x="0" y="-57150"/>
              <a:ext cx="6944859" cy="578697"/>
            </a:xfrm>
            <a:prstGeom prst="rect">
              <a:avLst/>
            </a:prstGeom>
          </p:spPr>
          <p:txBody>
            <a:bodyPr anchor="t" rtlCol="false" tIns="0" lIns="0" bIns="0" rIns="0">
              <a:spAutoFit/>
            </a:bodyPr>
            <a:lstStyle/>
            <a:p>
              <a:pPr marL="0" indent="0" lvl="0">
                <a:lnSpc>
                  <a:spcPts val="3639"/>
                </a:lnSpc>
                <a:spcBef>
                  <a:spcPct val="0"/>
                </a:spcBef>
              </a:pPr>
              <a:r>
                <a:rPr lang="en-US" sz="2599" u="none">
                  <a:solidFill>
                    <a:srgbClr val="2A2E3A"/>
                  </a:solidFill>
                  <a:latin typeface="Helios"/>
                </a:rPr>
                <a:t>Call us</a:t>
              </a:r>
            </a:p>
          </p:txBody>
        </p:sp>
      </p:grpSp>
      <p:sp>
        <p:nvSpPr>
          <p:cNvPr name="Freeform 18" id="18"/>
          <p:cNvSpPr/>
          <p:nvPr/>
        </p:nvSpPr>
        <p:spPr>
          <a:xfrm flipH="false" flipV="false" rot="0">
            <a:off x="1417102" y="4535596"/>
            <a:ext cx="382865" cy="294458"/>
          </a:xfrm>
          <a:custGeom>
            <a:avLst/>
            <a:gdLst/>
            <a:ahLst/>
            <a:cxnLst/>
            <a:rect r="r" b="b" t="t" l="l"/>
            <a:pathLst>
              <a:path h="294458" w="382865">
                <a:moveTo>
                  <a:pt x="0" y="0"/>
                </a:moveTo>
                <a:lnTo>
                  <a:pt x="382865" y="0"/>
                </a:lnTo>
                <a:lnTo>
                  <a:pt x="382865" y="294458"/>
                </a:lnTo>
                <a:lnTo>
                  <a:pt x="0" y="2944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9" id="19"/>
          <p:cNvGrpSpPr/>
          <p:nvPr/>
        </p:nvGrpSpPr>
        <p:grpSpPr>
          <a:xfrm rot="0">
            <a:off x="1028700" y="6081809"/>
            <a:ext cx="1159668" cy="1159668"/>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100"/>
                </a:lnSpc>
              </a:pPr>
            </a:p>
          </p:txBody>
        </p:sp>
      </p:grpSp>
      <p:grpSp>
        <p:nvGrpSpPr>
          <p:cNvPr name="Group 22" id="22"/>
          <p:cNvGrpSpPr/>
          <p:nvPr/>
        </p:nvGrpSpPr>
        <p:grpSpPr>
          <a:xfrm rot="0">
            <a:off x="1028700" y="8050116"/>
            <a:ext cx="1159668" cy="1159668"/>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100"/>
                </a:lnSpc>
              </a:pPr>
            </a:p>
          </p:txBody>
        </p:sp>
      </p:grpSp>
      <p:sp>
        <p:nvSpPr>
          <p:cNvPr name="Freeform 25" id="25"/>
          <p:cNvSpPr/>
          <p:nvPr/>
        </p:nvSpPr>
        <p:spPr>
          <a:xfrm flipH="false" flipV="false" rot="0">
            <a:off x="1375202" y="6440191"/>
            <a:ext cx="466664" cy="442906"/>
          </a:xfrm>
          <a:custGeom>
            <a:avLst/>
            <a:gdLst/>
            <a:ahLst/>
            <a:cxnLst/>
            <a:rect r="r" b="b" t="t" l="l"/>
            <a:pathLst>
              <a:path h="442906" w="466664">
                <a:moveTo>
                  <a:pt x="0" y="0"/>
                </a:moveTo>
                <a:lnTo>
                  <a:pt x="466664" y="0"/>
                </a:lnTo>
                <a:lnTo>
                  <a:pt x="466664" y="442906"/>
                </a:lnTo>
                <a:lnTo>
                  <a:pt x="0" y="4429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447093" y="8408419"/>
            <a:ext cx="322882" cy="443062"/>
          </a:xfrm>
          <a:custGeom>
            <a:avLst/>
            <a:gdLst/>
            <a:ahLst/>
            <a:cxnLst/>
            <a:rect r="r" b="b" t="t" l="l"/>
            <a:pathLst>
              <a:path h="443062" w="322882">
                <a:moveTo>
                  <a:pt x="0" y="0"/>
                </a:moveTo>
                <a:lnTo>
                  <a:pt x="322882" y="0"/>
                </a:lnTo>
                <a:lnTo>
                  <a:pt x="322882" y="443062"/>
                </a:lnTo>
                <a:lnTo>
                  <a:pt x="0" y="4430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418272" y="215303"/>
            <a:ext cx="9856393" cy="9856393"/>
            <a:chOff x="0" y="0"/>
            <a:chExt cx="13141858" cy="13141858"/>
          </a:xfrm>
        </p:grpSpPr>
        <p:sp>
          <p:nvSpPr>
            <p:cNvPr name="Freeform 3" id="3"/>
            <p:cNvSpPr/>
            <p:nvPr/>
          </p:nvSpPr>
          <p:spPr>
            <a:xfrm flipH="false" flipV="false" rot="-1200957">
              <a:off x="1444916" y="1444916"/>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11122" y="1311122"/>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5" id="5"/>
          <p:cNvGrpSpPr/>
          <p:nvPr/>
        </p:nvGrpSpPr>
        <p:grpSpPr>
          <a:xfrm rot="0">
            <a:off x="10171944" y="1966426"/>
            <a:ext cx="6148356" cy="6354148"/>
            <a:chOff x="0" y="0"/>
            <a:chExt cx="6362700" cy="6575666"/>
          </a:xfrm>
        </p:grpSpPr>
        <p:sp>
          <p:nvSpPr>
            <p:cNvPr name="Freeform 6" id="6"/>
            <p:cNvSpPr/>
            <p:nvPr/>
          </p:nvSpPr>
          <p:spPr>
            <a:xfrm flipH="false" flipV="false" rot="0">
              <a:off x="6350" y="6350"/>
              <a:ext cx="6350013" cy="6562979"/>
            </a:xfrm>
            <a:custGeom>
              <a:avLst/>
              <a:gdLst/>
              <a:ahLst/>
              <a:cxnLst/>
              <a:rect r="r" b="b" t="t" l="l"/>
              <a:pathLst>
                <a:path h="6562979" w="6350013">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4"/>
              <a:stretch>
                <a:fillRect l="-24657" t="0" r="-58269" b="0"/>
              </a:stretch>
            </a:blipFill>
          </p:spPr>
        </p:sp>
      </p:grpSp>
      <p:grpSp>
        <p:nvGrpSpPr>
          <p:cNvPr name="Group 7" id="7"/>
          <p:cNvGrpSpPr/>
          <p:nvPr/>
        </p:nvGrpSpPr>
        <p:grpSpPr>
          <a:xfrm rot="0">
            <a:off x="1028700" y="1696376"/>
            <a:ext cx="7285740" cy="6045835"/>
            <a:chOff x="0" y="0"/>
            <a:chExt cx="9714320" cy="8061113"/>
          </a:xfrm>
        </p:grpSpPr>
        <p:sp>
          <p:nvSpPr>
            <p:cNvPr name="TextBox 8" id="8"/>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9" id="9"/>
            <p:cNvSpPr txBox="true"/>
            <p:nvPr/>
          </p:nvSpPr>
          <p:spPr>
            <a:xfrm rot="0">
              <a:off x="0" y="2108411"/>
              <a:ext cx="8770288" cy="5952702"/>
            </a:xfrm>
            <a:prstGeom prst="rect">
              <a:avLst/>
            </a:prstGeom>
          </p:spPr>
          <p:txBody>
            <a:bodyPr anchor="t" rtlCol="false" tIns="0" lIns="0" bIns="0" rIns="0">
              <a:spAutoFit/>
            </a:bodyPr>
            <a:lstStyle/>
            <a:p>
              <a:pPr>
                <a:lnSpc>
                  <a:spcPts val="4479"/>
                </a:lnSpc>
              </a:pPr>
              <a:r>
                <a:rPr lang="en-US" sz="3199">
                  <a:solidFill>
                    <a:srgbClr val="2A2E3A"/>
                  </a:solidFill>
                  <a:latin typeface="Helios"/>
                </a:rPr>
                <a:t>Even though the Settlement has not been approved by the Judge in that case, the recommendation from the California Association of REALTORS® is that all real estate licensee start acting as though the Settlement is in effect as is specified in the Settlement Agreeement.</a:t>
              </a:r>
            </a:p>
          </p:txBody>
        </p:sp>
      </p:grpSp>
      <p:sp>
        <p:nvSpPr>
          <p:cNvPr name="TextBox 10" id="10"/>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73413">
            <a:off x="9283310" y="-2113117"/>
            <a:ext cx="13265113" cy="13265113"/>
          </a:xfrm>
          <a:custGeom>
            <a:avLst/>
            <a:gdLst/>
            <a:ahLst/>
            <a:cxnLst/>
            <a:rect r="r" b="b" t="t" l="l"/>
            <a:pathLst>
              <a:path h="13265113" w="13265113">
                <a:moveTo>
                  <a:pt x="0" y="0"/>
                </a:moveTo>
                <a:lnTo>
                  <a:pt x="13265113" y="0"/>
                </a:lnTo>
                <a:lnTo>
                  <a:pt x="13265113" y="13265112"/>
                </a:lnTo>
                <a:lnTo>
                  <a:pt x="0" y="132651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67802" y="-695325"/>
            <a:ext cx="12417410" cy="11560608"/>
            <a:chOff x="0" y="0"/>
            <a:chExt cx="6350000" cy="5911850"/>
          </a:xfrm>
        </p:grpSpPr>
        <p:sp>
          <p:nvSpPr>
            <p:cNvPr name="Freeform 4" id="4"/>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4">
                <a:alphaModFix amt="90000"/>
              </a:blip>
              <a:stretch>
                <a:fillRect l="-19885" t="0" r="-19885" b="0"/>
              </a:stretch>
            </a:blipFill>
          </p:spPr>
        </p:sp>
      </p:grpSp>
      <p:grpSp>
        <p:nvGrpSpPr>
          <p:cNvPr name="Group 5" id="5"/>
          <p:cNvGrpSpPr/>
          <p:nvPr/>
        </p:nvGrpSpPr>
        <p:grpSpPr>
          <a:xfrm rot="0">
            <a:off x="1028700" y="3382301"/>
            <a:ext cx="7285740" cy="2673985"/>
            <a:chOff x="0" y="0"/>
            <a:chExt cx="9714320" cy="3565313"/>
          </a:xfrm>
        </p:grpSpPr>
        <p:sp>
          <p:nvSpPr>
            <p:cNvPr name="TextBox 6" id="6"/>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7" id="7"/>
            <p:cNvSpPr txBox="true"/>
            <p:nvPr/>
          </p:nvSpPr>
          <p:spPr>
            <a:xfrm rot="0">
              <a:off x="0" y="2108411"/>
              <a:ext cx="8770288" cy="1456902"/>
            </a:xfrm>
            <a:prstGeom prst="rect">
              <a:avLst/>
            </a:prstGeom>
          </p:spPr>
          <p:txBody>
            <a:bodyPr anchor="t" rtlCol="false" tIns="0" lIns="0" bIns="0" rIns="0">
              <a:spAutoFit/>
            </a:bodyPr>
            <a:lstStyle/>
            <a:p>
              <a:pPr>
                <a:lnSpc>
                  <a:spcPts val="4479"/>
                </a:lnSpc>
              </a:pPr>
              <a:r>
                <a:rPr lang="en-US" sz="3199">
                  <a:solidFill>
                    <a:srgbClr val="2A2E3A"/>
                  </a:solidFill>
                  <a:latin typeface="Helios"/>
                </a:rPr>
                <a:t>Change effective in mid-July 2024, subject to court approval.</a:t>
              </a:r>
            </a:p>
          </p:txBody>
        </p:sp>
      </p:grpSp>
      <p:sp>
        <p:nvSpPr>
          <p:cNvPr name="TextBox 8" id="8"/>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418272" y="215303"/>
            <a:ext cx="9856393" cy="9856393"/>
            <a:chOff x="0" y="0"/>
            <a:chExt cx="13141858" cy="13141858"/>
          </a:xfrm>
        </p:grpSpPr>
        <p:sp>
          <p:nvSpPr>
            <p:cNvPr name="Freeform 3" id="3"/>
            <p:cNvSpPr/>
            <p:nvPr/>
          </p:nvSpPr>
          <p:spPr>
            <a:xfrm flipH="false" flipV="false" rot="-1200957">
              <a:off x="1444916" y="1444916"/>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11122" y="1311122"/>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5" id="5"/>
          <p:cNvGrpSpPr/>
          <p:nvPr/>
        </p:nvGrpSpPr>
        <p:grpSpPr>
          <a:xfrm rot="0">
            <a:off x="10171944" y="1966426"/>
            <a:ext cx="6148356" cy="6354148"/>
            <a:chOff x="0" y="0"/>
            <a:chExt cx="6362700" cy="6575666"/>
          </a:xfrm>
        </p:grpSpPr>
        <p:sp>
          <p:nvSpPr>
            <p:cNvPr name="Freeform 6" id="6"/>
            <p:cNvSpPr/>
            <p:nvPr/>
          </p:nvSpPr>
          <p:spPr>
            <a:xfrm flipH="false" flipV="false" rot="0">
              <a:off x="6350" y="6350"/>
              <a:ext cx="6350013" cy="6562979"/>
            </a:xfrm>
            <a:custGeom>
              <a:avLst/>
              <a:gdLst/>
              <a:ahLst/>
              <a:cxnLst/>
              <a:rect r="r" b="b" t="t" l="l"/>
              <a:pathLst>
                <a:path h="6562979" w="6350013">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4"/>
              <a:stretch>
                <a:fillRect l="-22401" t="0" r="-22401" b="0"/>
              </a:stretch>
            </a:blipFill>
          </p:spPr>
        </p:sp>
      </p:grpSp>
      <p:grpSp>
        <p:nvGrpSpPr>
          <p:cNvPr name="Group 7" id="7"/>
          <p:cNvGrpSpPr/>
          <p:nvPr/>
        </p:nvGrpSpPr>
        <p:grpSpPr>
          <a:xfrm rot="0">
            <a:off x="1028700" y="3382301"/>
            <a:ext cx="7285740" cy="2673985"/>
            <a:chOff x="0" y="0"/>
            <a:chExt cx="9714320" cy="3565313"/>
          </a:xfrm>
        </p:grpSpPr>
        <p:sp>
          <p:nvSpPr>
            <p:cNvPr name="TextBox 8" id="8"/>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9" id="9"/>
            <p:cNvSpPr txBox="true"/>
            <p:nvPr/>
          </p:nvSpPr>
          <p:spPr>
            <a:xfrm rot="0">
              <a:off x="0" y="2108411"/>
              <a:ext cx="8770288" cy="1456902"/>
            </a:xfrm>
            <a:prstGeom prst="rect">
              <a:avLst/>
            </a:prstGeom>
          </p:spPr>
          <p:txBody>
            <a:bodyPr anchor="t" rtlCol="false" tIns="0" lIns="0" bIns="0" rIns="0">
              <a:spAutoFit/>
            </a:bodyPr>
            <a:lstStyle/>
            <a:p>
              <a:pPr>
                <a:lnSpc>
                  <a:spcPts val="4479"/>
                </a:lnSpc>
              </a:pPr>
              <a:r>
                <a:rPr lang="en-US" sz="3199">
                  <a:solidFill>
                    <a:srgbClr val="2A2E3A"/>
                  </a:solidFill>
                  <a:latin typeface="Helios"/>
                </a:rPr>
                <a:t>NAR will pay $418 million over approximately 4 years.</a:t>
              </a:r>
            </a:p>
          </p:txBody>
        </p:sp>
      </p:grpSp>
      <p:sp>
        <p:nvSpPr>
          <p:cNvPr name="TextBox 10" id="10"/>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73413">
            <a:off x="9283310" y="-2113117"/>
            <a:ext cx="13265113" cy="13265113"/>
          </a:xfrm>
          <a:custGeom>
            <a:avLst/>
            <a:gdLst/>
            <a:ahLst/>
            <a:cxnLst/>
            <a:rect r="r" b="b" t="t" l="l"/>
            <a:pathLst>
              <a:path h="13265113" w="13265113">
                <a:moveTo>
                  <a:pt x="0" y="0"/>
                </a:moveTo>
                <a:lnTo>
                  <a:pt x="13265113" y="0"/>
                </a:lnTo>
                <a:lnTo>
                  <a:pt x="13265113" y="13265112"/>
                </a:lnTo>
                <a:lnTo>
                  <a:pt x="0" y="132651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67802" y="-695325"/>
            <a:ext cx="12417410" cy="11560608"/>
            <a:chOff x="0" y="0"/>
            <a:chExt cx="6350000" cy="5911850"/>
          </a:xfrm>
        </p:grpSpPr>
        <p:sp>
          <p:nvSpPr>
            <p:cNvPr name="Freeform 4" id="4"/>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4">
                <a:alphaModFix amt="90000"/>
              </a:blip>
              <a:stretch>
                <a:fillRect l="-19755" t="0" r="-19755" b="0"/>
              </a:stretch>
            </a:blipFill>
          </p:spPr>
        </p:sp>
      </p:grpSp>
      <p:grpSp>
        <p:nvGrpSpPr>
          <p:cNvPr name="Group 5" id="5"/>
          <p:cNvGrpSpPr/>
          <p:nvPr/>
        </p:nvGrpSpPr>
        <p:grpSpPr>
          <a:xfrm rot="0">
            <a:off x="1028700" y="3101313"/>
            <a:ext cx="7285740" cy="3235960"/>
            <a:chOff x="0" y="0"/>
            <a:chExt cx="9714320" cy="4314613"/>
          </a:xfrm>
        </p:grpSpPr>
        <p:sp>
          <p:nvSpPr>
            <p:cNvPr name="TextBox 6" id="6"/>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7" id="7"/>
            <p:cNvSpPr txBox="true"/>
            <p:nvPr/>
          </p:nvSpPr>
          <p:spPr>
            <a:xfrm rot="0">
              <a:off x="0" y="2108411"/>
              <a:ext cx="8770288" cy="2206202"/>
            </a:xfrm>
            <a:prstGeom prst="rect">
              <a:avLst/>
            </a:prstGeom>
          </p:spPr>
          <p:txBody>
            <a:bodyPr anchor="t" rtlCol="false" tIns="0" lIns="0" bIns="0" rIns="0">
              <a:spAutoFit/>
            </a:bodyPr>
            <a:lstStyle/>
            <a:p>
              <a:pPr>
                <a:lnSpc>
                  <a:spcPts val="4479"/>
                </a:lnSpc>
              </a:pPr>
              <a:r>
                <a:rPr lang="en-US" sz="3199">
                  <a:solidFill>
                    <a:srgbClr val="2A2E3A"/>
                  </a:solidFill>
                  <a:latin typeface="Helios"/>
                </a:rPr>
                <a:t>Settlement includes a new MLS rule prohibiting offers of broker compensation on the MLS.</a:t>
              </a:r>
            </a:p>
          </p:txBody>
        </p:sp>
      </p:grpSp>
      <p:sp>
        <p:nvSpPr>
          <p:cNvPr name="TextBox 8" id="8"/>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418272" y="215303"/>
            <a:ext cx="9856393" cy="9856393"/>
            <a:chOff x="0" y="0"/>
            <a:chExt cx="13141858" cy="13141858"/>
          </a:xfrm>
        </p:grpSpPr>
        <p:sp>
          <p:nvSpPr>
            <p:cNvPr name="Freeform 3" id="3"/>
            <p:cNvSpPr/>
            <p:nvPr/>
          </p:nvSpPr>
          <p:spPr>
            <a:xfrm flipH="false" flipV="false" rot="-1200957">
              <a:off x="1444916" y="1444916"/>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11122" y="1311122"/>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5" id="5"/>
          <p:cNvGrpSpPr/>
          <p:nvPr/>
        </p:nvGrpSpPr>
        <p:grpSpPr>
          <a:xfrm rot="0">
            <a:off x="10171944" y="1966426"/>
            <a:ext cx="6148356" cy="6354148"/>
            <a:chOff x="0" y="0"/>
            <a:chExt cx="6362700" cy="6575666"/>
          </a:xfrm>
        </p:grpSpPr>
        <p:sp>
          <p:nvSpPr>
            <p:cNvPr name="Freeform 6" id="6"/>
            <p:cNvSpPr/>
            <p:nvPr/>
          </p:nvSpPr>
          <p:spPr>
            <a:xfrm flipH="false" flipV="false" rot="0">
              <a:off x="6350" y="6350"/>
              <a:ext cx="6350013" cy="6562979"/>
            </a:xfrm>
            <a:custGeom>
              <a:avLst/>
              <a:gdLst/>
              <a:ahLst/>
              <a:cxnLst/>
              <a:rect r="r" b="b" t="t" l="l"/>
              <a:pathLst>
                <a:path h="6562979" w="6350013">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4"/>
              <a:stretch>
                <a:fillRect l="-27418" t="0" r="-27418" b="0"/>
              </a:stretch>
            </a:blipFill>
          </p:spPr>
        </p:sp>
      </p:grpSp>
      <p:grpSp>
        <p:nvGrpSpPr>
          <p:cNvPr name="Group 7" id="7"/>
          <p:cNvGrpSpPr/>
          <p:nvPr/>
        </p:nvGrpSpPr>
        <p:grpSpPr>
          <a:xfrm rot="0">
            <a:off x="1028700" y="3101313"/>
            <a:ext cx="7285740" cy="3235960"/>
            <a:chOff x="0" y="0"/>
            <a:chExt cx="9714320" cy="4314613"/>
          </a:xfrm>
        </p:grpSpPr>
        <p:sp>
          <p:nvSpPr>
            <p:cNvPr name="TextBox 8" id="8"/>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9" id="9"/>
            <p:cNvSpPr txBox="true"/>
            <p:nvPr/>
          </p:nvSpPr>
          <p:spPr>
            <a:xfrm rot="0">
              <a:off x="0" y="2108411"/>
              <a:ext cx="8770288" cy="2206202"/>
            </a:xfrm>
            <a:prstGeom prst="rect">
              <a:avLst/>
            </a:prstGeom>
          </p:spPr>
          <p:txBody>
            <a:bodyPr anchor="t" rtlCol="false" tIns="0" lIns="0" bIns="0" rIns="0">
              <a:spAutoFit/>
            </a:bodyPr>
            <a:lstStyle/>
            <a:p>
              <a:pPr>
                <a:lnSpc>
                  <a:spcPts val="4479"/>
                </a:lnSpc>
              </a:pPr>
              <a:r>
                <a:rPr lang="en-US" sz="3199">
                  <a:solidFill>
                    <a:srgbClr val="2A2E3A"/>
                  </a:solidFill>
                  <a:latin typeface="Helios"/>
                </a:rPr>
                <a:t>Listing agents must secure seller’s approval prior to any amount paid to buyer’s agents.</a:t>
              </a:r>
            </a:p>
          </p:txBody>
        </p:sp>
      </p:grpSp>
      <p:sp>
        <p:nvSpPr>
          <p:cNvPr name="TextBox 10" id="10"/>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73413">
            <a:off x="9283310" y="-2113117"/>
            <a:ext cx="13265113" cy="13265113"/>
          </a:xfrm>
          <a:custGeom>
            <a:avLst/>
            <a:gdLst/>
            <a:ahLst/>
            <a:cxnLst/>
            <a:rect r="r" b="b" t="t" l="l"/>
            <a:pathLst>
              <a:path h="13265113" w="13265113">
                <a:moveTo>
                  <a:pt x="0" y="0"/>
                </a:moveTo>
                <a:lnTo>
                  <a:pt x="13265113" y="0"/>
                </a:lnTo>
                <a:lnTo>
                  <a:pt x="13265113" y="13265112"/>
                </a:lnTo>
                <a:lnTo>
                  <a:pt x="0" y="132651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67802" y="-695325"/>
            <a:ext cx="12417410" cy="11560608"/>
            <a:chOff x="0" y="0"/>
            <a:chExt cx="6350000" cy="5911850"/>
          </a:xfrm>
        </p:grpSpPr>
        <p:sp>
          <p:nvSpPr>
            <p:cNvPr name="Freeform 4" id="4"/>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4"/>
              <a:stretch>
                <a:fillRect l="-19885" t="0" r="-19885" b="0"/>
              </a:stretch>
            </a:blipFill>
          </p:spPr>
        </p:sp>
      </p:grpSp>
      <p:grpSp>
        <p:nvGrpSpPr>
          <p:cNvPr name="Group 5" id="5"/>
          <p:cNvGrpSpPr/>
          <p:nvPr/>
        </p:nvGrpSpPr>
        <p:grpSpPr>
          <a:xfrm rot="0">
            <a:off x="1028700" y="2816516"/>
            <a:ext cx="7285740" cy="3805555"/>
            <a:chOff x="0" y="0"/>
            <a:chExt cx="9714320" cy="5074073"/>
          </a:xfrm>
        </p:grpSpPr>
        <p:sp>
          <p:nvSpPr>
            <p:cNvPr name="TextBox 6" id="6"/>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7" id="7"/>
            <p:cNvSpPr txBox="true"/>
            <p:nvPr/>
          </p:nvSpPr>
          <p:spPr>
            <a:xfrm rot="0">
              <a:off x="0" y="2108411"/>
              <a:ext cx="8770288" cy="2965662"/>
            </a:xfrm>
            <a:prstGeom prst="rect">
              <a:avLst/>
            </a:prstGeom>
          </p:spPr>
          <p:txBody>
            <a:bodyPr anchor="t" rtlCol="false" tIns="0" lIns="0" bIns="0" rIns="0">
              <a:spAutoFit/>
            </a:bodyPr>
            <a:lstStyle/>
            <a:p>
              <a:pPr>
                <a:lnSpc>
                  <a:spcPts val="4479"/>
                </a:lnSpc>
              </a:pPr>
              <a:r>
                <a:rPr lang="en-US" sz="3199">
                  <a:solidFill>
                    <a:srgbClr val="2A2E3A"/>
                  </a:solidFill>
                  <a:latin typeface="Helios"/>
                </a:rPr>
                <a:t>MLS participants acting for buyers will enter into written agreements with their buyers </a:t>
              </a:r>
              <a:r>
                <a:rPr lang="en-US" sz="3199">
                  <a:solidFill>
                    <a:srgbClr val="2A2E3A"/>
                  </a:solidFill>
                  <a:latin typeface="Helios Bold Italics"/>
                </a:rPr>
                <a:t>before</a:t>
              </a:r>
              <a:r>
                <a:rPr lang="en-US" sz="3199">
                  <a:solidFill>
                    <a:srgbClr val="2A2E3A"/>
                  </a:solidFill>
                  <a:latin typeface="Helios"/>
                </a:rPr>
                <a:t> touring a home.</a:t>
              </a:r>
            </a:p>
          </p:txBody>
        </p:sp>
      </p:grpSp>
      <p:sp>
        <p:nvSpPr>
          <p:cNvPr name="TextBox 8" id="8"/>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418272" y="215303"/>
            <a:ext cx="9856393" cy="9856393"/>
            <a:chOff x="0" y="0"/>
            <a:chExt cx="13141858" cy="13141858"/>
          </a:xfrm>
        </p:grpSpPr>
        <p:sp>
          <p:nvSpPr>
            <p:cNvPr name="Freeform 3" id="3"/>
            <p:cNvSpPr/>
            <p:nvPr/>
          </p:nvSpPr>
          <p:spPr>
            <a:xfrm flipH="false" flipV="false" rot="-1200957">
              <a:off x="1444916" y="1444916"/>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11122" y="1311122"/>
              <a:ext cx="10252025" cy="10252025"/>
            </a:xfrm>
            <a:custGeom>
              <a:avLst/>
              <a:gdLst/>
              <a:ahLst/>
              <a:cxnLst/>
              <a:rect r="r" b="b" t="t" l="l"/>
              <a:pathLst>
                <a:path h="10252025" w="10252025">
                  <a:moveTo>
                    <a:pt x="0" y="0"/>
                  </a:moveTo>
                  <a:lnTo>
                    <a:pt x="10252025" y="0"/>
                  </a:lnTo>
                  <a:lnTo>
                    <a:pt x="10252025" y="10252025"/>
                  </a:lnTo>
                  <a:lnTo>
                    <a:pt x="0" y="102520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5" id="5"/>
          <p:cNvGrpSpPr/>
          <p:nvPr/>
        </p:nvGrpSpPr>
        <p:grpSpPr>
          <a:xfrm rot="0">
            <a:off x="10171944" y="1966426"/>
            <a:ext cx="6148356" cy="6354148"/>
            <a:chOff x="0" y="0"/>
            <a:chExt cx="6362700" cy="6575666"/>
          </a:xfrm>
        </p:grpSpPr>
        <p:sp>
          <p:nvSpPr>
            <p:cNvPr name="Freeform 6" id="6"/>
            <p:cNvSpPr/>
            <p:nvPr/>
          </p:nvSpPr>
          <p:spPr>
            <a:xfrm flipH="false" flipV="false" rot="0">
              <a:off x="6350" y="6350"/>
              <a:ext cx="6350013" cy="6562979"/>
            </a:xfrm>
            <a:custGeom>
              <a:avLst/>
              <a:gdLst/>
              <a:ahLst/>
              <a:cxnLst/>
              <a:rect r="r" b="b" t="t" l="l"/>
              <a:pathLst>
                <a:path h="6562979" w="6350013">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4"/>
              <a:stretch>
                <a:fillRect l="-27563" t="0" r="-27563" b="0"/>
              </a:stretch>
            </a:blipFill>
          </p:spPr>
        </p:sp>
      </p:grpSp>
      <p:grpSp>
        <p:nvGrpSpPr>
          <p:cNvPr name="Group 7" id="7"/>
          <p:cNvGrpSpPr/>
          <p:nvPr/>
        </p:nvGrpSpPr>
        <p:grpSpPr>
          <a:xfrm rot="0">
            <a:off x="1028700" y="3101313"/>
            <a:ext cx="7285740" cy="3235960"/>
            <a:chOff x="0" y="0"/>
            <a:chExt cx="9714320" cy="4314613"/>
          </a:xfrm>
        </p:grpSpPr>
        <p:sp>
          <p:nvSpPr>
            <p:cNvPr name="TextBox 8" id="8"/>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9" id="9"/>
            <p:cNvSpPr txBox="true"/>
            <p:nvPr/>
          </p:nvSpPr>
          <p:spPr>
            <a:xfrm rot="0">
              <a:off x="0" y="2108411"/>
              <a:ext cx="8770288" cy="2206202"/>
            </a:xfrm>
            <a:prstGeom prst="rect">
              <a:avLst/>
            </a:prstGeom>
          </p:spPr>
          <p:txBody>
            <a:bodyPr anchor="t" rtlCol="false" tIns="0" lIns="0" bIns="0" rIns="0">
              <a:spAutoFit/>
            </a:bodyPr>
            <a:lstStyle/>
            <a:p>
              <a:pPr>
                <a:lnSpc>
                  <a:spcPts val="4479"/>
                </a:lnSpc>
              </a:pPr>
              <a:r>
                <a:rPr lang="en-US" sz="3199">
                  <a:solidFill>
                    <a:srgbClr val="2A2E3A"/>
                  </a:solidFill>
                  <a:latin typeface="Helios"/>
                </a:rPr>
                <a:t>Compensation is negotiable and negotiated between agents and the consumers they serve.</a:t>
              </a:r>
            </a:p>
          </p:txBody>
        </p:sp>
      </p:grpSp>
      <p:sp>
        <p:nvSpPr>
          <p:cNvPr name="TextBox 10" id="10"/>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73413">
            <a:off x="9283310" y="-2113117"/>
            <a:ext cx="13265113" cy="13265113"/>
          </a:xfrm>
          <a:custGeom>
            <a:avLst/>
            <a:gdLst/>
            <a:ahLst/>
            <a:cxnLst/>
            <a:rect r="r" b="b" t="t" l="l"/>
            <a:pathLst>
              <a:path h="13265113" w="13265113">
                <a:moveTo>
                  <a:pt x="0" y="0"/>
                </a:moveTo>
                <a:lnTo>
                  <a:pt x="13265113" y="0"/>
                </a:lnTo>
                <a:lnTo>
                  <a:pt x="13265113" y="13265112"/>
                </a:lnTo>
                <a:lnTo>
                  <a:pt x="0" y="132651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67802" y="-695325"/>
            <a:ext cx="12417410" cy="11560608"/>
            <a:chOff x="0" y="0"/>
            <a:chExt cx="6350000" cy="5911850"/>
          </a:xfrm>
        </p:grpSpPr>
        <p:sp>
          <p:nvSpPr>
            <p:cNvPr name="Freeform 4" id="4"/>
            <p:cNvSpPr/>
            <p:nvPr/>
          </p:nvSpPr>
          <p:spPr>
            <a:xfrm flipH="false" flipV="false" rot="0">
              <a:off x="-68580" y="0"/>
              <a:ext cx="6417310" cy="5911850"/>
            </a:xfrm>
            <a:custGeom>
              <a:avLst/>
              <a:gdLst/>
              <a:ahLst/>
              <a:cxnLst/>
              <a:rect r="r" b="b" t="t" l="l"/>
              <a:pathLst>
                <a:path h="5911850" w="641731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4"/>
              <a:stretch>
                <a:fillRect l="-19885" t="0" r="-19885" b="0"/>
              </a:stretch>
            </a:blipFill>
          </p:spPr>
        </p:sp>
      </p:grpSp>
      <p:grpSp>
        <p:nvGrpSpPr>
          <p:cNvPr name="Group 5" id="5"/>
          <p:cNvGrpSpPr/>
          <p:nvPr/>
        </p:nvGrpSpPr>
        <p:grpSpPr>
          <a:xfrm rot="0">
            <a:off x="1028700" y="2243111"/>
            <a:ext cx="7285740" cy="4952365"/>
            <a:chOff x="0" y="0"/>
            <a:chExt cx="9714320" cy="6603153"/>
          </a:xfrm>
        </p:grpSpPr>
        <p:sp>
          <p:nvSpPr>
            <p:cNvPr name="TextBox 6" id="6"/>
            <p:cNvSpPr txBox="true"/>
            <p:nvPr/>
          </p:nvSpPr>
          <p:spPr>
            <a:xfrm rot="0">
              <a:off x="0" y="-76200"/>
              <a:ext cx="9714320" cy="1494367"/>
            </a:xfrm>
            <a:prstGeom prst="rect">
              <a:avLst/>
            </a:prstGeom>
          </p:spPr>
          <p:txBody>
            <a:bodyPr anchor="t" rtlCol="false" tIns="0" lIns="0" bIns="0" rIns="0">
              <a:spAutoFit/>
            </a:bodyPr>
            <a:lstStyle/>
            <a:p>
              <a:pPr>
                <a:lnSpc>
                  <a:spcPts val="9099"/>
                </a:lnSpc>
              </a:pPr>
              <a:r>
                <a:rPr lang="en-US" sz="6999">
                  <a:solidFill>
                    <a:srgbClr val="2A2E3A"/>
                  </a:solidFill>
                  <a:latin typeface="Klein Bold"/>
                </a:rPr>
                <a:t>NAR </a:t>
              </a:r>
              <a:r>
                <a:rPr lang="en-US" sz="6999">
                  <a:solidFill>
                    <a:srgbClr val="41B6E6"/>
                  </a:solidFill>
                  <a:latin typeface="Klein Bold"/>
                </a:rPr>
                <a:t>Settlement</a:t>
              </a:r>
            </a:p>
          </p:txBody>
        </p:sp>
        <p:sp>
          <p:nvSpPr>
            <p:cNvPr name="TextBox 7" id="7"/>
            <p:cNvSpPr txBox="true"/>
            <p:nvPr/>
          </p:nvSpPr>
          <p:spPr>
            <a:xfrm rot="0">
              <a:off x="0" y="2108411"/>
              <a:ext cx="8770288" cy="4494742"/>
            </a:xfrm>
            <a:prstGeom prst="rect">
              <a:avLst/>
            </a:prstGeom>
          </p:spPr>
          <p:txBody>
            <a:bodyPr anchor="t" rtlCol="false" tIns="0" lIns="0" bIns="0" rIns="0">
              <a:spAutoFit/>
            </a:bodyPr>
            <a:lstStyle/>
            <a:p>
              <a:pPr>
                <a:lnSpc>
                  <a:spcPts val="4479"/>
                </a:lnSpc>
              </a:pPr>
              <a:r>
                <a:rPr lang="en-US" sz="3199">
                  <a:solidFill>
                    <a:srgbClr val="2A2E3A"/>
                  </a:solidFill>
                  <a:latin typeface="Helios"/>
                </a:rPr>
                <a:t>Sellers may communicate seller concessions - such as closing costs - through the MLS </a:t>
              </a:r>
              <a:r>
                <a:rPr lang="en-US" sz="3199">
                  <a:solidFill>
                    <a:srgbClr val="2A2E3A"/>
                  </a:solidFill>
                  <a:latin typeface="Helios Bold"/>
                </a:rPr>
                <a:t>provided that such concessions are not conditioned on the use of or payment to a buyer broker.</a:t>
              </a:r>
            </a:p>
          </p:txBody>
        </p:sp>
      </p:grpSp>
      <p:sp>
        <p:nvSpPr>
          <p:cNvPr name="TextBox 8" id="8"/>
          <p:cNvSpPr txBox="true"/>
          <p:nvPr/>
        </p:nvSpPr>
        <p:spPr>
          <a:xfrm rot="0">
            <a:off x="1028700" y="8957310"/>
            <a:ext cx="6910589" cy="300990"/>
          </a:xfrm>
          <a:prstGeom prst="rect">
            <a:avLst/>
          </a:prstGeom>
        </p:spPr>
        <p:txBody>
          <a:bodyPr anchor="t" rtlCol="false" tIns="0" lIns="0" bIns="0" rIns="0">
            <a:spAutoFit/>
          </a:bodyPr>
          <a:lstStyle/>
          <a:p>
            <a:pPr algn="l" marL="0" indent="0" lvl="0">
              <a:lnSpc>
                <a:spcPts val="2340"/>
              </a:lnSpc>
              <a:spcBef>
                <a:spcPct val="0"/>
              </a:spcBef>
            </a:pPr>
            <a:r>
              <a:rPr lang="en-US" sz="1800">
                <a:solidFill>
                  <a:srgbClr val="2A2E3A"/>
                </a:solidFill>
                <a:latin typeface="Helios"/>
              </a:rPr>
              <a:t>Confidential - Excel Realty &amp; Mortgage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DAGBTOwqzjA</dc:identifier>
  <dcterms:modified xsi:type="dcterms:W3CDTF">2011-08-01T06:04:30Z</dcterms:modified>
  <cp:revision>1</cp:revision>
  <dc:title>Excel.NAR Settlement &amp; Legal Update</dc:title>
</cp:coreProperties>
</file>